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80" r:id="rId9"/>
    <p:sldId id="284" r:id="rId10"/>
    <p:sldId id="286" r:id="rId11"/>
    <p:sldId id="285" r:id="rId12"/>
    <p:sldId id="267" r:id="rId13"/>
    <p:sldId id="269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301" r:id="rId26"/>
    <p:sldId id="287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F11"/>
    <a:srgbClr val="B53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EA7A3-5E7F-4215-8B83-7E84A7A98DBF}" v="3" dt="2022-11-21T15:48:18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16/01/2023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139152"/>
            <a:ext cx="9144000" cy="1155230"/>
          </a:xfrm>
        </p:spPr>
        <p:txBody>
          <a:bodyPr/>
          <a:lstStyle/>
          <a:p>
            <a:r>
              <a:rPr lang="pt-PT" sz="4800" dirty="0">
                <a:latin typeface="Calibri"/>
                <a:cs typeface="Calibri Light"/>
              </a:rPr>
              <a:t>Bases de Dados - Dorlux</a:t>
            </a:r>
            <a:endParaRPr lang="pt-PT" sz="4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2703286" y="3398156"/>
            <a:ext cx="6785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>
                <a:cs typeface="Calibri"/>
              </a:rPr>
              <a:t>Presentation</a:t>
            </a:r>
            <a:r>
              <a:rPr lang="pt-PT" sz="2400" b="1" dirty="0">
                <a:cs typeface="Calibri"/>
              </a:rPr>
              <a:t> - </a:t>
            </a:r>
            <a:r>
              <a:rPr lang="pt-PT" sz="2400" b="1" dirty="0" err="1">
                <a:cs typeface="Calibri"/>
              </a:rPr>
              <a:t>Group</a:t>
            </a:r>
            <a:r>
              <a:rPr lang="pt-PT" sz="2400" b="1" dirty="0">
                <a:cs typeface="Calibri"/>
              </a:rPr>
              <a:t> 11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B51BAD6-C1FA-8BCD-9EC5-4B7DD427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63"/>
          <a:stretch/>
        </p:blipFill>
        <p:spPr>
          <a:xfrm>
            <a:off x="9718901" y="318180"/>
            <a:ext cx="1249788" cy="720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3BE4330-5E91-1F8A-5517-75D7B265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0" t="56884" b="21962"/>
          <a:stretch/>
        </p:blipFill>
        <p:spPr>
          <a:xfrm>
            <a:off x="10873439" y="339497"/>
            <a:ext cx="656644" cy="5964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71851BF-DEBB-343B-B8C0-43FE4D1777BD}"/>
              </a:ext>
            </a:extLst>
          </p:cNvPr>
          <p:cNvSpPr txBox="1"/>
          <p:nvPr/>
        </p:nvSpPr>
        <p:spPr>
          <a:xfrm>
            <a:off x="2725808" y="3963595"/>
            <a:ext cx="6794953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endParaRPr lang="pt-PT" dirty="0"/>
          </a:p>
          <a:p>
            <a:pPr algn="ctr" fontAlgn="base"/>
            <a:r>
              <a:rPr lang="pt-PT" b="1" dirty="0"/>
              <a:t>Simão  Quintela (#A97444)</a:t>
            </a:r>
          </a:p>
          <a:p>
            <a:pPr algn="ctr" fontAlgn="base"/>
            <a:r>
              <a:rPr lang="pt-PT" b="1" dirty="0"/>
              <a:t>Miguel Ângelo Freitas (#A91635)</a:t>
            </a:r>
          </a:p>
          <a:p>
            <a:pPr algn="ctr" fontAlgn="base"/>
            <a:r>
              <a:rPr lang="pt-PT" b="1" dirty="0"/>
              <a:t>Hugo Rocha (#A96463)</a:t>
            </a:r>
          </a:p>
          <a:p>
            <a:pPr algn="ctr" fontAlgn="base"/>
            <a:r>
              <a:rPr lang="pt-PT" b="1" dirty="0" err="1"/>
              <a:t>Ioannis</a:t>
            </a:r>
            <a:r>
              <a:rPr lang="pt-PT" b="1" dirty="0"/>
              <a:t> </a:t>
            </a:r>
            <a:r>
              <a:rPr lang="pt-PT" b="1" dirty="0" err="1"/>
              <a:t>Nezis</a:t>
            </a:r>
            <a:r>
              <a:rPr lang="pt-PT" b="1" dirty="0"/>
              <a:t> (#E10785)</a:t>
            </a:r>
          </a:p>
          <a:p>
            <a:endParaRPr lang="en" sz="2000" dirty="0">
              <a:latin typeface="Consolas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Descripton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requirements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718581"/>
            <a:ext cx="902652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" sz="2000" dirty="0">
              <a:solidFill>
                <a:srgbClr val="000000"/>
              </a:solidFill>
              <a:latin typeface="Consolas"/>
              <a:cs typeface="Calibri" panose="020F0502020204030204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BF6A3AA-FDFE-76F9-F10A-7CCC0796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73597"/>
              </p:ext>
            </p:extLst>
          </p:nvPr>
        </p:nvGraphicFramePr>
        <p:xfrm>
          <a:off x="1641475" y="1646369"/>
          <a:ext cx="8824013" cy="4159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6921">
                  <a:extLst>
                    <a:ext uri="{9D8B030D-6E8A-4147-A177-3AD203B41FA5}">
                      <a16:colId xmlns:a16="http://schemas.microsoft.com/office/drawing/2014/main" val="3797279317"/>
                    </a:ext>
                  </a:extLst>
                </a:gridCol>
                <a:gridCol w="6157092">
                  <a:extLst>
                    <a:ext uri="{9D8B030D-6E8A-4147-A177-3AD203B41FA5}">
                      <a16:colId xmlns:a16="http://schemas.microsoft.com/office/drawing/2014/main" val="2689218955"/>
                    </a:ext>
                  </a:extLst>
                </a:gridCol>
              </a:tblGrid>
              <a:tr h="313333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 err="1">
                          <a:effectLst/>
                        </a:rPr>
                        <a:t>Nr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 err="1">
                          <a:effectLst/>
                        </a:rPr>
                        <a:t>Description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ctr"/>
                </a:tc>
                <a:extLst>
                  <a:ext uri="{0D108BD9-81ED-4DB2-BD59-A6C34878D82A}">
                    <a16:rowId xmlns:a16="http://schemas.microsoft.com/office/drawing/2014/main" val="380801474"/>
                  </a:ext>
                </a:extLst>
              </a:tr>
              <a:tr h="498775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RD01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A caracterização de um cliente na base de dados deve incluir um identificador único e opcionalmente um número fiscal associado a ele. Deve também, obrigatoriamente, incluir um contacto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4077613395"/>
                  </a:ext>
                </a:extLst>
              </a:tr>
              <a:tr h="332515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RD02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Uma morada deve conter um identificador único, o nome da rua, o código postal e a cidade de residência.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1354116872"/>
                  </a:ext>
                </a:extLst>
              </a:tr>
              <a:tr h="343486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RD03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Um contacto deve conter um identificador único, o nome da pessoa/instituição em questão, o email e o número de telemóvel.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216487273"/>
                  </a:ext>
                </a:extLst>
              </a:tr>
              <a:tr h="831291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RD04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Cada encomenda deve ter um identificador único, um status, um preço de envio da encomenda opcional, uma data de entrada da encomenda e uma data com a última alteração feita na encomenda. Deve ainda ter um identificador para o funcionário responsável pela encomenda, e um identificador para o cliente que fez a encomenda.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2755249170"/>
                  </a:ext>
                </a:extLst>
              </a:tr>
              <a:tr h="665033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RD05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A entidade empregado deve ter um identificador único, um campo que identifique o manager, um campo que identifique o salário do empregado e um campo que contenha um identificador único para o contacto do  empregado.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3593124364"/>
                  </a:ext>
                </a:extLst>
              </a:tr>
              <a:tr h="332515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RD06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Um fornecedor deve conter o seu NIF como identificador único e um contacto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1131653001"/>
                  </a:ext>
                </a:extLst>
              </a:tr>
              <a:tr h="343486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RD07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Uma categoria deve conter um indentificador único bem como o seu nome, uma descrição e a taxa associada a essa categoria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4216347024"/>
                  </a:ext>
                </a:extLst>
              </a:tr>
              <a:tr h="498775"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>
                          <a:effectLst/>
                        </a:rPr>
                        <a:t>RD08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100" u="none" strike="noStrike" dirty="0">
                          <a:effectLst/>
                        </a:rPr>
                        <a:t>Um item contém um identificador único, o seu nome, uma descrição do item,  um campo que indica o número de stock desse item, o seu preço de venda e de compra e ainda a categoria a que pertence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/>
                </a:tc>
                <a:extLst>
                  <a:ext uri="{0D108BD9-81ED-4DB2-BD59-A6C34878D82A}">
                    <a16:rowId xmlns:a16="http://schemas.microsoft.com/office/drawing/2014/main" val="875778229"/>
                  </a:ext>
                </a:extLst>
              </a:tr>
            </a:tbl>
          </a:graphicData>
        </a:graphic>
      </p:graphicFrame>
      <p:pic>
        <p:nvPicPr>
          <p:cNvPr id="9" name="Imagem 3">
            <a:extLst>
              <a:ext uri="{FF2B5EF4-FFF2-40B4-BE49-F238E27FC236}">
                <a16:creationId xmlns:a16="http://schemas.microsoft.com/office/drawing/2014/main" id="{D5B4C633-0C06-6F30-C8BF-0C7B7C2C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DA61F1-8BAA-10FF-532A-7CA9626F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0875AD-5960-0955-F002-56116809E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Exploration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requirements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718581"/>
            <a:ext cx="902652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" sz="2000" dirty="0">
              <a:solidFill>
                <a:srgbClr val="000000"/>
              </a:solidFill>
              <a:latin typeface="Consolas"/>
              <a:cs typeface="Calibri" panose="020F0502020204030204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E517C11-9569-560E-1D17-A17FFEC2C648}"/>
              </a:ext>
            </a:extLst>
          </p:cNvPr>
          <p:cNvGraphicFramePr>
            <a:graphicFrameLocks noGrp="1"/>
          </p:cNvGraphicFramePr>
          <p:nvPr/>
        </p:nvGraphicFramePr>
        <p:xfrm>
          <a:off x="1641475" y="1559152"/>
          <a:ext cx="9143999" cy="4289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239">
                  <a:extLst>
                    <a:ext uri="{9D8B030D-6E8A-4147-A177-3AD203B41FA5}">
                      <a16:colId xmlns:a16="http://schemas.microsoft.com/office/drawing/2014/main" val="3268428267"/>
                    </a:ext>
                  </a:extLst>
                </a:gridCol>
                <a:gridCol w="7848760">
                  <a:extLst>
                    <a:ext uri="{9D8B030D-6E8A-4147-A177-3AD203B41FA5}">
                      <a16:colId xmlns:a16="http://schemas.microsoft.com/office/drawing/2014/main" val="1896606995"/>
                    </a:ext>
                  </a:extLst>
                </a:gridCol>
              </a:tblGrid>
              <a:tr h="341122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 err="1">
                          <a:effectLst/>
                        </a:rPr>
                        <a:t>Nr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 err="1">
                          <a:effectLst/>
                        </a:rPr>
                        <a:t>Description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ctr"/>
                </a:tc>
                <a:extLst>
                  <a:ext uri="{0D108BD9-81ED-4DB2-BD59-A6C34878D82A}">
                    <a16:rowId xmlns:a16="http://schemas.microsoft.com/office/drawing/2014/main" val="182959552"/>
                  </a:ext>
                </a:extLst>
              </a:tr>
              <a:tr h="362008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RE01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alterar o estado do pedido e dar update à última operação efetuada.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2034679473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inserir novos contactos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219454011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alterar informação de um contacto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216017537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apagar um contacto 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3844859513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listar todas as encomendas realizadas num certo dia do mês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880674450"/>
                  </a:ext>
                </a:extLst>
              </a:tr>
              <a:tr h="362008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RE06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listar encomendas num dado estado duma dada categoria de </a:t>
                      </a:r>
                      <a:r>
                        <a:rPr lang="pt-PT" sz="1200" u="none" strike="noStrike" dirty="0" err="1">
                          <a:effectLst/>
                        </a:rPr>
                        <a:t>items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3629790432"/>
                  </a:ext>
                </a:extLst>
              </a:tr>
              <a:tr h="38266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RE07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listar todas as encomendas com a morada de entrega do cliente correspondente à encomenda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3973830225"/>
                  </a:ext>
                </a:extLst>
              </a:tr>
              <a:tr h="362008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RE08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listar todas as encomendas </a:t>
                      </a:r>
                      <a:r>
                        <a:rPr lang="pt-PT" sz="1200" u="none" strike="noStrike" dirty="0" err="1">
                          <a:effectLst/>
                        </a:rPr>
                        <a:t>atríbuidas</a:t>
                      </a:r>
                      <a:r>
                        <a:rPr lang="pt-PT" sz="1200" u="none" strike="noStrike" dirty="0">
                          <a:effectLst/>
                        </a:rPr>
                        <a:t> a um dado funcionário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3461838352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RE09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Deve ser possível listar todas as encomendas feitas por um cliente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598154849"/>
                  </a:ext>
                </a:extLst>
              </a:tr>
              <a:tr h="362008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RE10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fazer um top X de clientes, em que o valor de X fica ao encargo do utilizador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3918976857"/>
                  </a:ext>
                </a:extLst>
              </a:tr>
              <a:tr h="362008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RE11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saber quantos e quais </a:t>
                      </a:r>
                      <a:r>
                        <a:rPr lang="pt-PT" sz="1200" u="none" strike="noStrike" dirty="0" err="1">
                          <a:effectLst/>
                        </a:rPr>
                        <a:t>items</a:t>
                      </a:r>
                      <a:r>
                        <a:rPr lang="pt-PT" sz="1200" u="none" strike="noStrike" dirty="0">
                          <a:effectLst/>
                        </a:rPr>
                        <a:t> compramos a um certo fornecedor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997584453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listar o stock de </a:t>
                      </a:r>
                      <a:r>
                        <a:rPr lang="pt-PT" sz="1200" u="none" strike="noStrike" dirty="0" err="1">
                          <a:effectLst/>
                        </a:rPr>
                        <a:t>items</a:t>
                      </a:r>
                      <a:r>
                        <a:rPr lang="pt-PT" sz="1200" u="none" strike="noStrike" dirty="0">
                          <a:effectLst/>
                        </a:rPr>
                        <a:t> disponível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2444469218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ordenar os </a:t>
                      </a:r>
                      <a:r>
                        <a:rPr lang="pt-PT" sz="1200" u="none" strike="noStrike" dirty="0" err="1">
                          <a:effectLst/>
                        </a:rPr>
                        <a:t>items</a:t>
                      </a:r>
                      <a:r>
                        <a:rPr lang="pt-PT" sz="1200" u="none" strike="noStrike" dirty="0">
                          <a:effectLst/>
                        </a:rPr>
                        <a:t> por número de stock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204495296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ordenar as categorias por nome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99489477"/>
                  </a:ext>
                </a:extLst>
              </a:tr>
              <a:tr h="195082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RE15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 dirty="0">
                          <a:effectLst/>
                        </a:rPr>
                        <a:t>Deve ser possível ordenar os funcionários por ordem decrescente de salário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3" marR="7313" marT="7313" marB="0" anchor="b"/>
                </a:tc>
                <a:extLst>
                  <a:ext uri="{0D108BD9-81ED-4DB2-BD59-A6C34878D82A}">
                    <a16:rowId xmlns:a16="http://schemas.microsoft.com/office/drawing/2014/main" val="1252332404"/>
                  </a:ext>
                </a:extLst>
              </a:tr>
            </a:tbl>
          </a:graphicData>
        </a:graphic>
      </p:graphicFrame>
      <p:pic>
        <p:nvPicPr>
          <p:cNvPr id="8" name="Imagem 3">
            <a:extLst>
              <a:ext uri="{FF2B5EF4-FFF2-40B4-BE49-F238E27FC236}">
                <a16:creationId xmlns:a16="http://schemas.microsoft.com/office/drawing/2014/main" id="{36CC993A-83A0-E909-9101-FB703A76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83A893-9C94-133A-2C55-D3B157C98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8F491C-C126-3684-7E23-9E29E2B85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Control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requirements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718581"/>
            <a:ext cx="902652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" sz="2000" dirty="0">
              <a:solidFill>
                <a:srgbClr val="000000"/>
              </a:solidFill>
              <a:latin typeface="Consolas"/>
              <a:cs typeface="Calibri" panose="020F0502020204030204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3E75D42-7F52-7A77-5A25-EBB4645AB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16723"/>
              </p:ext>
            </p:extLst>
          </p:nvPr>
        </p:nvGraphicFramePr>
        <p:xfrm>
          <a:off x="1641475" y="1718580"/>
          <a:ext cx="8909050" cy="4026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5607">
                  <a:extLst>
                    <a:ext uri="{9D8B030D-6E8A-4147-A177-3AD203B41FA5}">
                      <a16:colId xmlns:a16="http://schemas.microsoft.com/office/drawing/2014/main" val="3217526177"/>
                    </a:ext>
                  </a:extLst>
                </a:gridCol>
                <a:gridCol w="7153443">
                  <a:extLst>
                    <a:ext uri="{9D8B030D-6E8A-4147-A177-3AD203B41FA5}">
                      <a16:colId xmlns:a16="http://schemas.microsoft.com/office/drawing/2014/main" val="3234642317"/>
                    </a:ext>
                  </a:extLst>
                </a:gridCol>
              </a:tblGrid>
              <a:tr h="191743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>
                          <a:effectLst/>
                        </a:rPr>
                        <a:t>Nr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u="none" strike="noStrike" dirty="0">
                          <a:effectLst/>
                        </a:rPr>
                        <a:t>Descrição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0264071"/>
                  </a:ext>
                </a:extLst>
              </a:tr>
              <a:tr h="191743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RC01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cliente apenas pode ter um contacto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24565387"/>
                  </a:ext>
                </a:extLst>
              </a:tr>
              <a:tr h="191743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u="none" strike="noStrike">
                          <a:effectLst/>
                        </a:rPr>
                        <a:t>Um fornecedor apenas pode ter um contacto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7257734"/>
                  </a:ext>
                </a:extLst>
              </a:tr>
              <a:tr h="191743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empregado apenas pode ter um contacto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309721858"/>
                  </a:ext>
                </a:extLst>
              </a:tr>
              <a:tr h="383487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cliente pode ter várias moradas e várias moradas podem estar associadas a vários clientes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66365388"/>
                  </a:ext>
                </a:extLst>
              </a:tr>
              <a:tr h="383487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cliente pode fazer várias encomendas mas uma encomenda está associada apenas a um cliente.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40286763"/>
                  </a:ext>
                </a:extLst>
              </a:tr>
              <a:tr h="575230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RC06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Uma encomenda pode ter vários items e vários items podem estar presentes em várias encomendas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89049311"/>
                  </a:ext>
                </a:extLst>
              </a:tr>
              <a:tr h="575230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RC07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 dirty="0">
                          <a:effectLst/>
                        </a:rPr>
                        <a:t>Uma encomenda pode estar associada apenas a um empregado mas um empregado pode estar associado a várias encomendas 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267088499"/>
                  </a:ext>
                </a:extLst>
              </a:tr>
              <a:tr h="575230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RC08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item pode ser fornecido por vários fornecedores e um fornecedor pode fornecer vários items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83238114"/>
                  </a:ext>
                </a:extLst>
              </a:tr>
              <a:tr h="383487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RC09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Um categoria incorpora vários items no entanto um item apenas pertence a uma categoria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79451629"/>
                  </a:ext>
                </a:extLst>
              </a:tr>
              <a:tr h="383487"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>
                          <a:effectLst/>
                        </a:rPr>
                        <a:t>RC10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200" u="none" strike="noStrike" dirty="0">
                          <a:effectLst/>
                        </a:rPr>
                        <a:t>Uma encomenda contém uma certa quantidade de um item.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569156279"/>
                  </a:ext>
                </a:extLst>
              </a:tr>
            </a:tbl>
          </a:graphicData>
        </a:graphic>
      </p:graphicFrame>
      <p:pic>
        <p:nvPicPr>
          <p:cNvPr id="9" name="Imagem 3">
            <a:extLst>
              <a:ext uri="{FF2B5EF4-FFF2-40B4-BE49-F238E27FC236}">
                <a16:creationId xmlns:a16="http://schemas.microsoft.com/office/drawing/2014/main" id="{FC7C8566-3488-9CAC-5375-CCFCF246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AAACE2-3B9E-63D7-2108-390C19FBD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CE1D709-3636-C3EE-B8CA-3C9C477F4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r>
              <a:rPr lang="pt-PT" sz="4400" dirty="0">
                <a:solidFill>
                  <a:srgbClr val="870F11"/>
                </a:solidFill>
                <a:latin typeface="Calibri"/>
                <a:cs typeface="Calibri Light"/>
              </a:rPr>
              <a:t>3 - </a:t>
            </a:r>
            <a:r>
              <a:rPr lang="pt-PT" sz="4400" u="sng" dirty="0" err="1">
                <a:solidFill>
                  <a:srgbClr val="870F11"/>
                </a:solidFill>
                <a:latin typeface="Calibri"/>
                <a:cs typeface="Calibri Light"/>
              </a:rPr>
              <a:t>Pyshical</a:t>
            </a:r>
            <a:r>
              <a:rPr lang="pt-PT" sz="4400" u="sng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400" u="sng" dirty="0" err="1">
                <a:solidFill>
                  <a:srgbClr val="870F11"/>
                </a:solidFill>
                <a:latin typeface="Calibri"/>
                <a:cs typeface="Calibri Light"/>
              </a:rPr>
              <a:t>Implementation</a:t>
            </a:r>
            <a:endParaRPr lang="pt-PT" sz="4400" u="sng" dirty="0">
              <a:solidFill>
                <a:srgbClr val="870F11"/>
              </a:solidFill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242559" y="1559152"/>
            <a:ext cx="679495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Creation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Population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Database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Size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and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growth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tax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Queries</a:t>
            </a:r>
            <a:endParaRPr lang="pt-PT" sz="2000" dirty="0">
              <a:cs typeface="Calibri"/>
            </a:endParaRPr>
          </a:p>
          <a:p>
            <a:endParaRPr lang="en" sz="2000" dirty="0">
              <a:latin typeface="Consolas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9" name="Imagem 3">
            <a:extLst>
              <a:ext uri="{FF2B5EF4-FFF2-40B4-BE49-F238E27FC236}">
                <a16:creationId xmlns:a16="http://schemas.microsoft.com/office/drawing/2014/main" id="{F71D45C8-C1FF-6678-CE05-375636D8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2269406-A25D-FEAE-691B-6C05FCDCF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D762F7-D7F7-53F5-F0B1-7676E8C37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Creating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Tables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170" name="Imagem 1">
            <a:extLst>
              <a:ext uri="{FF2B5EF4-FFF2-40B4-BE49-F238E27FC236}">
                <a16:creationId xmlns:a16="http://schemas.microsoft.com/office/drawing/2014/main" id="{EEBC3820-0351-9F44-F97F-B1DB7D09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9" y="1400322"/>
            <a:ext cx="35147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Imagem 1">
            <a:extLst>
              <a:ext uri="{FF2B5EF4-FFF2-40B4-BE49-F238E27FC236}">
                <a16:creationId xmlns:a16="http://schemas.microsoft.com/office/drawing/2014/main" id="{C1D546B2-C4B2-7BC2-024E-78DB9E97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39" y="1400322"/>
            <a:ext cx="32385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Imagem 1">
            <a:extLst>
              <a:ext uri="{FF2B5EF4-FFF2-40B4-BE49-F238E27FC236}">
                <a16:creationId xmlns:a16="http://schemas.microsoft.com/office/drawing/2014/main" id="{94C57AAF-4A47-7576-6A7E-0E700590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4" y="1400322"/>
            <a:ext cx="3073131" cy="349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FF35F78B-63B5-0644-AC6E-20C298D3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2676251-A9CB-2D4D-FB3D-89FAEC1AAD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EA76F7-470C-F962-7976-9D2776E803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8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Population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7D254C-1612-D31F-5DA3-C3378295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93" y="1430203"/>
            <a:ext cx="5387807" cy="18289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B1B273-0332-091A-7FE4-70F72F709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8579"/>
            <a:ext cx="2827265" cy="20728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878DD8-C366-ADE7-F986-BCC6C5969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93" y="3429000"/>
            <a:ext cx="5179542" cy="2562512"/>
          </a:xfrm>
          <a:prstGeom prst="rect">
            <a:avLst/>
          </a:prstGeom>
        </p:spPr>
      </p:pic>
      <p:pic>
        <p:nvPicPr>
          <p:cNvPr id="12" name="Imagem 3">
            <a:extLst>
              <a:ext uri="{FF2B5EF4-FFF2-40B4-BE49-F238E27FC236}">
                <a16:creationId xmlns:a16="http://schemas.microsoft.com/office/drawing/2014/main" id="{1A3B8630-C68B-1A5E-8F33-8A6BA565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A650DD-94C3-7274-BD5E-D7CCCC6E77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9F04CCF-5B65-C5C1-984E-DAA0846F2F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9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Database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size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and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growth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tax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E533A92F-6818-47D8-CA7B-198EF0447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72675"/>
              </p:ext>
            </p:extLst>
          </p:nvPr>
        </p:nvGraphicFramePr>
        <p:xfrm>
          <a:off x="3439969" y="1430203"/>
          <a:ext cx="3922856" cy="1847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018">
                  <a:extLst>
                    <a:ext uri="{9D8B030D-6E8A-4147-A177-3AD203B41FA5}">
                      <a16:colId xmlns:a16="http://schemas.microsoft.com/office/drawing/2014/main" val="2794028384"/>
                    </a:ext>
                  </a:extLst>
                </a:gridCol>
                <a:gridCol w="2166838">
                  <a:extLst>
                    <a:ext uri="{9D8B030D-6E8A-4147-A177-3AD203B41FA5}">
                      <a16:colId xmlns:a16="http://schemas.microsoft.com/office/drawing/2014/main" val="3805243098"/>
                    </a:ext>
                  </a:extLst>
                </a:gridCol>
              </a:tblGrid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Tipo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Tamanho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999357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Int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5245247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Float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7843464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Datetime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5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6100794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Date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3 bytes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188662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Decimal (X, Y)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8 bytes*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0978562"/>
                  </a:ext>
                </a:extLst>
              </a:tr>
              <a:tr h="263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Varchar (N)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effectLst/>
                        </a:rPr>
                        <a:t>N+1 </a:t>
                      </a:r>
                      <a:r>
                        <a:rPr lang="en-US" sz="800" dirty="0" err="1">
                          <a:effectLst/>
                        </a:rPr>
                        <a:t>ou</a:t>
                      </a:r>
                      <a:r>
                        <a:rPr lang="en-US" sz="800" dirty="0">
                          <a:effectLst/>
                        </a:rPr>
                        <a:t> 2xN+1 </a:t>
                      </a:r>
                      <a:r>
                        <a:rPr lang="en-US" sz="800" dirty="0" err="1">
                          <a:effectLst/>
                        </a:rPr>
                        <a:t>ou</a:t>
                      </a:r>
                      <a:r>
                        <a:rPr lang="en-US" sz="800" dirty="0">
                          <a:effectLst/>
                        </a:rPr>
                        <a:t> 2xN+2**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267082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0F1ADECD-9BBE-B14D-48EC-1F966104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36305"/>
              </p:ext>
            </p:extLst>
          </p:nvPr>
        </p:nvGraphicFramePr>
        <p:xfrm>
          <a:off x="335322" y="3844418"/>
          <a:ext cx="3104646" cy="134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4882">
                  <a:extLst>
                    <a:ext uri="{9D8B030D-6E8A-4147-A177-3AD203B41FA5}">
                      <a16:colId xmlns:a16="http://schemas.microsoft.com/office/drawing/2014/main" val="2971526349"/>
                    </a:ext>
                  </a:extLst>
                </a:gridCol>
                <a:gridCol w="1034882">
                  <a:extLst>
                    <a:ext uri="{9D8B030D-6E8A-4147-A177-3AD203B41FA5}">
                      <a16:colId xmlns:a16="http://schemas.microsoft.com/office/drawing/2014/main" val="2577327194"/>
                    </a:ext>
                  </a:extLst>
                </a:gridCol>
                <a:gridCol w="1034882">
                  <a:extLst>
                    <a:ext uri="{9D8B030D-6E8A-4147-A177-3AD203B41FA5}">
                      <a16:colId xmlns:a16="http://schemas.microsoft.com/office/drawing/2014/main" val="1199817588"/>
                    </a:ext>
                  </a:extLst>
                </a:gridCol>
              </a:tblGrid>
              <a:tr h="335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Atributo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Tipo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Tamanho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9422"/>
                  </a:ext>
                </a:extLst>
              </a:tr>
              <a:tr h="335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idClient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44503940"/>
                  </a:ext>
                </a:extLst>
              </a:tr>
              <a:tr h="335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VAT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4923146"/>
                  </a:ext>
                </a:extLst>
              </a:tr>
              <a:tr h="3351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contact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4 bytes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1063858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536FB970-8E1D-591B-A36B-794D52ABC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25576"/>
              </p:ext>
            </p:extLst>
          </p:nvPr>
        </p:nvGraphicFramePr>
        <p:xfrm>
          <a:off x="4443466" y="3844418"/>
          <a:ext cx="3320307" cy="134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769">
                  <a:extLst>
                    <a:ext uri="{9D8B030D-6E8A-4147-A177-3AD203B41FA5}">
                      <a16:colId xmlns:a16="http://schemas.microsoft.com/office/drawing/2014/main" val="2304597350"/>
                    </a:ext>
                  </a:extLst>
                </a:gridCol>
                <a:gridCol w="1106769">
                  <a:extLst>
                    <a:ext uri="{9D8B030D-6E8A-4147-A177-3AD203B41FA5}">
                      <a16:colId xmlns:a16="http://schemas.microsoft.com/office/drawing/2014/main" val="2065138715"/>
                    </a:ext>
                  </a:extLst>
                </a:gridCol>
                <a:gridCol w="1106769">
                  <a:extLst>
                    <a:ext uri="{9D8B030D-6E8A-4147-A177-3AD203B41FA5}">
                      <a16:colId xmlns:a16="http://schemas.microsoft.com/office/drawing/2014/main" val="242841376"/>
                    </a:ext>
                  </a:extLst>
                </a:gridCol>
              </a:tblGrid>
              <a:tr h="268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Atributo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Tipo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Tamanho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73510"/>
                  </a:ext>
                </a:extLst>
              </a:tr>
              <a:tr h="268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idContact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8511274"/>
                  </a:ext>
                </a:extLst>
              </a:tr>
              <a:tr h="268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name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VARCHAR (255)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512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07832678"/>
                  </a:ext>
                </a:extLst>
              </a:tr>
              <a:tr h="268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email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VARCHAR (255)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512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8748279"/>
                  </a:ext>
                </a:extLst>
              </a:tr>
              <a:tr h="268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phone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4 bytes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6695264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4A8CACD-906E-29A9-A12A-F7CE4F621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34071"/>
              </p:ext>
            </p:extLst>
          </p:nvPr>
        </p:nvGraphicFramePr>
        <p:xfrm>
          <a:off x="8534358" y="2478815"/>
          <a:ext cx="3320307" cy="270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769">
                  <a:extLst>
                    <a:ext uri="{9D8B030D-6E8A-4147-A177-3AD203B41FA5}">
                      <a16:colId xmlns:a16="http://schemas.microsoft.com/office/drawing/2014/main" val="3526015940"/>
                    </a:ext>
                  </a:extLst>
                </a:gridCol>
                <a:gridCol w="1106769">
                  <a:extLst>
                    <a:ext uri="{9D8B030D-6E8A-4147-A177-3AD203B41FA5}">
                      <a16:colId xmlns:a16="http://schemas.microsoft.com/office/drawing/2014/main" val="3938696091"/>
                    </a:ext>
                  </a:extLst>
                </a:gridCol>
                <a:gridCol w="1106769">
                  <a:extLst>
                    <a:ext uri="{9D8B030D-6E8A-4147-A177-3AD203B41FA5}">
                      <a16:colId xmlns:a16="http://schemas.microsoft.com/office/drawing/2014/main" val="210096498"/>
                    </a:ext>
                  </a:extLst>
                </a:gridCol>
              </a:tblGrid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Atributo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Tipo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Tamanho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00468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idOrder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3946350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Status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VARCHAR (200)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402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9014465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shippingPrice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DECIMAL (6,2)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8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9850668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orderDate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DATETIME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5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53536698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upDate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DATETIME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5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6239124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Employee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INT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4 bytes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4210449"/>
                  </a:ext>
                </a:extLst>
              </a:tr>
              <a:tr h="338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Client_idClient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INT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4 bytes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5441555"/>
                  </a:ext>
                </a:extLst>
              </a:tr>
            </a:tbl>
          </a:graphicData>
        </a:graphic>
      </p:graphicFrame>
      <p:pic>
        <p:nvPicPr>
          <p:cNvPr id="21" name="Imagem 3">
            <a:extLst>
              <a:ext uri="{FF2B5EF4-FFF2-40B4-BE49-F238E27FC236}">
                <a16:creationId xmlns:a16="http://schemas.microsoft.com/office/drawing/2014/main" id="{7C193958-4494-9D4F-EF42-5A2D8219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2A59F91-38A8-B0E3-3A01-254C5752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38BFCB-2EC0-192C-A2F3-BE83F8D28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Database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size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and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growth</a:t>
            </a:r>
            <a:r>
              <a:rPr lang="pt-PT" sz="4000" dirty="0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ea typeface="+mj-lt"/>
                <a:cs typeface="Calibri"/>
              </a:rPr>
              <a:t>tax</a:t>
            </a:r>
            <a:endParaRPr lang="pt-PT" sz="4000" dirty="0">
              <a:solidFill>
                <a:srgbClr val="870F11"/>
              </a:solidFill>
              <a:latin typeface="Calibri"/>
              <a:ea typeface="+mj-lt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457487-A0B0-0E67-B202-ACAC9A32CBA1}"/>
              </a:ext>
            </a:extLst>
          </p:cNvPr>
          <p:cNvSpPr txBox="1"/>
          <p:nvPr/>
        </p:nvSpPr>
        <p:spPr>
          <a:xfrm>
            <a:off x="611037" y="1950967"/>
            <a:ext cx="10969925" cy="295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Assumindo um crescimento de 13 % anual no número de clientes e tendo-se atualmente 30 clientes no sistema, o crescimento da base de dados será calculado por (30 * 0.13) * 1044 </a:t>
            </a: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pt-P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4071,6 bytes, ou seja, é de esperar que num ano, relativamente aos clientes, a base de dados cresça 4.1 KB.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P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Quanto ao crescimento de encomendas estima-se que tenha um crescimento de 20 % anual (tendo em conta que os novos clientes e os eventuais clientes possam voltar a fazer compras), uma vez que existem atualmente 50 encomendas na base de dados o crescimento anual de encomendas é dado por (50*0.2) * 432 </a:t>
            </a: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pt-P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4320 bytes, ou seja, durante um ano, relativamente às encomendas, é de esperar que a base de dados cresça 4.3KB.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1FC1EB85-84C5-AF21-2841-90994045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CF7A9F-686E-67CF-DCD7-93FE73D47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3F52EA-2027-6606-F4CF-712B98C51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5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Queries</a:t>
            </a:r>
            <a:endParaRPr lang="pt-PT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9218" name="Imagem 1">
            <a:extLst>
              <a:ext uri="{FF2B5EF4-FFF2-40B4-BE49-F238E27FC236}">
                <a16:creationId xmlns:a16="http://schemas.microsoft.com/office/drawing/2014/main" id="{713C8A4B-92A5-311C-7951-32518968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9" y="1430203"/>
            <a:ext cx="27241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Imagem 1">
            <a:extLst>
              <a:ext uri="{FF2B5EF4-FFF2-40B4-BE49-F238E27FC236}">
                <a16:creationId xmlns:a16="http://schemas.microsoft.com/office/drawing/2014/main" id="{579D3CE9-307D-EB1A-4CB1-9A44403A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814" y="2123470"/>
            <a:ext cx="43624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Imagem 1">
            <a:extLst>
              <a:ext uri="{FF2B5EF4-FFF2-40B4-BE49-F238E27FC236}">
                <a16:creationId xmlns:a16="http://schemas.microsoft.com/office/drawing/2014/main" id="{133F48AF-BE09-5233-B5F0-222B10EC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02" y="908280"/>
            <a:ext cx="4362450" cy="188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Imagem 1">
            <a:extLst>
              <a:ext uri="{FF2B5EF4-FFF2-40B4-BE49-F238E27FC236}">
                <a16:creationId xmlns:a16="http://schemas.microsoft.com/office/drawing/2014/main" id="{F1C1BDA6-6AA2-CC6E-B0E3-C3E90160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02" y="2959335"/>
            <a:ext cx="4287447" cy="298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2F77A723-9376-F602-A5E2-9ABFF8DF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495463-44B8-7A11-3182-EF4B454AAF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B7D4141-94DF-D6E3-2CD6-0AC05724D7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Queries</a:t>
            </a:r>
            <a:endParaRPr lang="pt-PT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0242" name="Imagem 1">
            <a:extLst>
              <a:ext uri="{FF2B5EF4-FFF2-40B4-BE49-F238E27FC236}">
                <a16:creationId xmlns:a16="http://schemas.microsoft.com/office/drawing/2014/main" id="{FF6E3A67-7F65-FFBD-431A-8FBBB621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9" y="1430203"/>
            <a:ext cx="35814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1">
            <a:extLst>
              <a:ext uri="{FF2B5EF4-FFF2-40B4-BE49-F238E27FC236}">
                <a16:creationId xmlns:a16="http://schemas.microsoft.com/office/drawing/2014/main" id="{9DD1C044-6058-5451-74FA-12D925DD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9" y="4804876"/>
            <a:ext cx="2343319" cy="8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m 1">
            <a:extLst>
              <a:ext uri="{FF2B5EF4-FFF2-40B4-BE49-F238E27FC236}">
                <a16:creationId xmlns:a16="http://schemas.microsoft.com/office/drawing/2014/main" id="{A1B9C33C-7571-AA7E-A0FD-693A5154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1430203"/>
            <a:ext cx="3750646" cy="281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6B13FD-4CCE-E25E-2EBD-09C582657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565" y="4804876"/>
            <a:ext cx="2428597" cy="490625"/>
          </a:xfrm>
          <a:prstGeom prst="rect">
            <a:avLst/>
          </a:prstGeom>
        </p:spPr>
      </p:pic>
      <p:pic>
        <p:nvPicPr>
          <p:cNvPr id="8" name="Imagem 3">
            <a:extLst>
              <a:ext uri="{FF2B5EF4-FFF2-40B4-BE49-F238E27FC236}">
                <a16:creationId xmlns:a16="http://schemas.microsoft.com/office/drawing/2014/main" id="{AC1437A0-6B5D-CE88-5882-D684D105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052EB1-BD65-CE62-6CF4-4E0BCB7E39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6A66BD4-12E1-769D-3745-BE0995CE5B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r>
              <a:rPr lang="pt-PT" sz="4400" dirty="0" err="1">
                <a:solidFill>
                  <a:srgbClr val="870F11"/>
                </a:solidFill>
                <a:latin typeface="Calibri"/>
                <a:cs typeface="Calibri Light"/>
              </a:rPr>
              <a:t>Presentation</a:t>
            </a:r>
            <a:r>
              <a:rPr lang="pt-PT" sz="4400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400" dirty="0" err="1">
                <a:solidFill>
                  <a:srgbClr val="870F11"/>
                </a:solidFill>
                <a:latin typeface="Calibri"/>
                <a:cs typeface="Calibri Light"/>
              </a:rPr>
              <a:t>Structure</a:t>
            </a:r>
            <a:endParaRPr lang="pt-PT" sz="4400" dirty="0" err="1">
              <a:solidFill>
                <a:srgbClr val="870F11"/>
              </a:solidFill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823357" y="1845581"/>
            <a:ext cx="679495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Throwback</a:t>
            </a:r>
            <a:r>
              <a:rPr lang="pt-PT" sz="2000" dirty="0">
                <a:latin typeface="Consolas"/>
                <a:cs typeface="Calibri"/>
              </a:rPr>
              <a:t> (</a:t>
            </a:r>
            <a:r>
              <a:rPr lang="pt-PT" sz="2000" dirty="0" err="1">
                <a:latin typeface="Consolas"/>
                <a:cs typeface="Calibri"/>
              </a:rPr>
              <a:t>what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happened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before</a:t>
            </a:r>
            <a:r>
              <a:rPr lang="pt-PT" sz="2000" dirty="0">
                <a:latin typeface="Consolas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Physical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implementation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Creation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Population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Database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Size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and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growth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tax</a:t>
            </a:r>
            <a:endParaRPr lang="pt-PT" sz="2000" dirty="0">
              <a:latin typeface="Consolas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Queries</a:t>
            </a:r>
            <a:endParaRPr lang="pt-PT" sz="20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PT" sz="2400" dirty="0" err="1">
                <a:cs typeface="Calibri"/>
              </a:rPr>
              <a:t>Security</a:t>
            </a:r>
            <a:r>
              <a:rPr lang="pt-PT" sz="2400" dirty="0">
                <a:cs typeface="Calibri"/>
              </a:rPr>
              <a:t> </a:t>
            </a:r>
            <a:r>
              <a:rPr lang="pt-PT" sz="2400" dirty="0" err="1">
                <a:cs typeface="Calibri"/>
              </a:rPr>
              <a:t>and</a:t>
            </a:r>
            <a:r>
              <a:rPr lang="pt-PT" sz="2400" dirty="0">
                <a:cs typeface="Calibri"/>
              </a:rPr>
              <a:t> </a:t>
            </a:r>
            <a:r>
              <a:rPr lang="pt-PT" sz="2400" dirty="0" err="1">
                <a:cs typeface="Calibri"/>
              </a:rPr>
              <a:t>Recovery</a:t>
            </a:r>
            <a:r>
              <a:rPr lang="pt-PT" sz="2400" dirty="0">
                <a:cs typeface="Calibri"/>
              </a:rPr>
              <a:t> </a:t>
            </a:r>
            <a:r>
              <a:rPr lang="pt-PT" sz="2400" dirty="0" err="1">
                <a:cs typeface="Calibri"/>
              </a:rPr>
              <a:t>plan</a:t>
            </a:r>
            <a:endParaRPr lang="pt-PT" sz="24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PT" sz="2400" dirty="0" err="1">
                <a:cs typeface="Calibri"/>
              </a:rPr>
              <a:t>Conclusion</a:t>
            </a:r>
            <a:r>
              <a:rPr lang="pt-PT" sz="2400" dirty="0">
                <a:cs typeface="Calibri"/>
              </a:rPr>
              <a:t> </a:t>
            </a:r>
            <a:r>
              <a:rPr lang="pt-PT" sz="2400" dirty="0" err="1">
                <a:cs typeface="Calibri"/>
              </a:rPr>
              <a:t>and</a:t>
            </a:r>
            <a:r>
              <a:rPr lang="pt-PT" sz="2400" dirty="0">
                <a:cs typeface="Calibri"/>
              </a:rPr>
              <a:t> Future </a:t>
            </a:r>
            <a:r>
              <a:rPr lang="pt-PT" sz="2400" dirty="0" err="1">
                <a:cs typeface="Calibri"/>
              </a:rPr>
              <a:t>work</a:t>
            </a:r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Dorlux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5A86ED8-394B-9875-BD4D-D7152D7A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74BE184-1CB9-F46B-082A-E843AB5B3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9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>
            <a:normAutofit/>
          </a:bodyPr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Security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and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Recovery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plan</a:t>
            </a:r>
            <a:endParaRPr lang="pt-PT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609724"/>
            <a:ext cx="9026524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" sz="2000" dirty="0">
                <a:latin typeface="Consolas"/>
                <a:cs typeface="Calibri"/>
              </a:rPr>
              <a:t>For security and recovery plan we covered this points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>
                <a:latin typeface="Consolas"/>
                <a:cs typeface="Calibri"/>
              </a:rPr>
              <a:t>Save the latest creation 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>
                <a:latin typeface="Consolas"/>
                <a:cs typeface="Calibri"/>
              </a:rPr>
              <a:t>Save the latest population 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>
                <a:latin typeface="Consolas"/>
                <a:cs typeface="Calibri"/>
              </a:rPr>
              <a:t>Store the project on a private repository</a:t>
            </a:r>
          </a:p>
          <a:p>
            <a:pPr algn="just"/>
            <a:endParaRPr lang="en" dirty="0">
              <a:cs typeface="Calibri" panose="020F0502020204030204"/>
            </a:endParaRPr>
          </a:p>
          <a:p>
            <a:pPr algn="ctr"/>
            <a:endParaRPr lang="pt-PT" sz="2400" dirty="0">
              <a:latin typeface="Calibri" panose="020F0502020204030204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28BB9DFB-5921-0645-4B9E-1E64A8E0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36E3A7-06A7-6590-0F7E-49FA46616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159D5C-5D67-9CCE-A7EA-E0B59CA65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>
            <a:normAutofit/>
          </a:bodyPr>
          <a:lstStyle/>
          <a:p>
            <a:pPr algn="l"/>
            <a:r>
              <a:rPr lang="pt-PT" sz="4000" u="sng" dirty="0" err="1">
                <a:solidFill>
                  <a:srgbClr val="870F11"/>
                </a:solidFill>
                <a:latin typeface="Calibri"/>
                <a:cs typeface="Calibri Light"/>
              </a:rPr>
              <a:t>Conclusion</a:t>
            </a:r>
            <a:endParaRPr lang="pt-PT" sz="4000" u="sng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609724"/>
            <a:ext cx="90265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PT" sz="2400" dirty="0">
              <a:latin typeface="Calibri" panose="020F0502020204030204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m texto, interior, prateleira, desorganizado&#10;&#10;Descrição gerada automaticamente">
            <a:extLst>
              <a:ext uri="{FF2B5EF4-FFF2-40B4-BE49-F238E27FC236}">
                <a16:creationId xmlns:a16="http://schemas.microsoft.com/office/drawing/2014/main" id="{EDC8FC28-2FEA-F666-F68C-E622674EA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44" y="1430203"/>
            <a:ext cx="7697637" cy="4329921"/>
          </a:xfrm>
          <a:prstGeom prst="rect">
            <a:avLst/>
          </a:prstGeom>
        </p:spPr>
      </p:pic>
      <p:pic>
        <p:nvPicPr>
          <p:cNvPr id="9" name="Imagem 3">
            <a:extLst>
              <a:ext uri="{FF2B5EF4-FFF2-40B4-BE49-F238E27FC236}">
                <a16:creationId xmlns:a16="http://schemas.microsoft.com/office/drawing/2014/main" id="{FF4F7683-2ADD-8E40-FC5E-362E081C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0562D2-7BB2-7EB7-E0F0-3421A055B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7140F5F-2380-3604-2D99-4E9A9C8376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139152"/>
            <a:ext cx="9144000" cy="1155230"/>
          </a:xfrm>
        </p:spPr>
        <p:txBody>
          <a:bodyPr/>
          <a:lstStyle/>
          <a:p>
            <a:r>
              <a:rPr lang="pt-PT" sz="4800" dirty="0">
                <a:latin typeface="Calibri"/>
                <a:cs typeface="Calibri Light"/>
              </a:rPr>
              <a:t>THANK YOU!</a:t>
            </a:r>
            <a:endParaRPr lang="pt-PT" sz="4800" dirty="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B51BAD6-C1FA-8BCD-9EC5-4B7DD427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63"/>
          <a:stretch/>
        </p:blipFill>
        <p:spPr>
          <a:xfrm>
            <a:off x="5250419" y="3294382"/>
            <a:ext cx="1249788" cy="720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3BE4330-5E91-1F8A-5517-75D7B265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0" t="56884" b="21962"/>
          <a:stretch/>
        </p:blipFill>
        <p:spPr>
          <a:xfrm>
            <a:off x="6404957" y="3315699"/>
            <a:ext cx="656644" cy="5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139152"/>
            <a:ext cx="9144000" cy="1155230"/>
          </a:xfrm>
        </p:spPr>
        <p:txBody>
          <a:bodyPr/>
          <a:lstStyle/>
          <a:p>
            <a:r>
              <a:rPr lang="pt-PT" sz="4800" dirty="0">
                <a:latin typeface="Calibri"/>
                <a:cs typeface="Calibri Light"/>
              </a:rPr>
              <a:t>Bases de Dados - Dorlux</a:t>
            </a:r>
            <a:endParaRPr lang="pt-PT" sz="4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2703286" y="3398156"/>
            <a:ext cx="6785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>
                <a:cs typeface="Calibri"/>
              </a:rPr>
              <a:t>Presentation</a:t>
            </a:r>
            <a:r>
              <a:rPr lang="pt-PT" sz="2400" b="1" dirty="0">
                <a:cs typeface="Calibri"/>
              </a:rPr>
              <a:t> - </a:t>
            </a:r>
            <a:r>
              <a:rPr lang="pt-PT" sz="2400" b="1" dirty="0" err="1">
                <a:cs typeface="Calibri"/>
              </a:rPr>
              <a:t>Group</a:t>
            </a:r>
            <a:r>
              <a:rPr lang="pt-PT" sz="2400" b="1" dirty="0">
                <a:cs typeface="Calibri"/>
              </a:rPr>
              <a:t> 11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B51BAD6-C1FA-8BCD-9EC5-4B7DD427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63"/>
          <a:stretch/>
        </p:blipFill>
        <p:spPr>
          <a:xfrm>
            <a:off x="9718901" y="318180"/>
            <a:ext cx="1249788" cy="720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3BE4330-5E91-1F8A-5517-75D7B265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0" t="56884" b="21962"/>
          <a:stretch/>
        </p:blipFill>
        <p:spPr>
          <a:xfrm>
            <a:off x="10873439" y="339497"/>
            <a:ext cx="656644" cy="5964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71851BF-DEBB-343B-B8C0-43FE4D1777BD}"/>
              </a:ext>
            </a:extLst>
          </p:cNvPr>
          <p:cNvSpPr txBox="1"/>
          <p:nvPr/>
        </p:nvSpPr>
        <p:spPr>
          <a:xfrm>
            <a:off x="2725808" y="3963595"/>
            <a:ext cx="6794953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endParaRPr lang="pt-PT" dirty="0"/>
          </a:p>
          <a:p>
            <a:pPr algn="ctr" fontAlgn="base"/>
            <a:r>
              <a:rPr lang="pt-PT" b="1" dirty="0"/>
              <a:t>Simão  Quintela (#A97444)</a:t>
            </a:r>
          </a:p>
          <a:p>
            <a:pPr algn="ctr" fontAlgn="base"/>
            <a:r>
              <a:rPr lang="pt-PT" b="1" dirty="0"/>
              <a:t>Miguel Ângelo Freitas (#A91635)</a:t>
            </a:r>
          </a:p>
          <a:p>
            <a:pPr algn="ctr" fontAlgn="base"/>
            <a:r>
              <a:rPr lang="pt-PT" b="1" dirty="0"/>
              <a:t>Hugo Rocha (#A96463)</a:t>
            </a:r>
          </a:p>
          <a:p>
            <a:pPr algn="ctr" fontAlgn="base"/>
            <a:r>
              <a:rPr lang="pt-PT" b="1" dirty="0" err="1"/>
              <a:t>Ioannis</a:t>
            </a:r>
            <a:r>
              <a:rPr lang="pt-PT" b="1" dirty="0"/>
              <a:t> </a:t>
            </a:r>
            <a:r>
              <a:rPr lang="pt-PT" b="1" dirty="0" err="1"/>
              <a:t>Nezis</a:t>
            </a:r>
            <a:r>
              <a:rPr lang="pt-PT" b="1" dirty="0"/>
              <a:t> (#E10785)</a:t>
            </a:r>
          </a:p>
          <a:p>
            <a:endParaRPr lang="en" sz="2000" dirty="0">
              <a:latin typeface="Consolas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39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r>
              <a:rPr lang="pt-PT" sz="4400" dirty="0">
                <a:solidFill>
                  <a:srgbClr val="870F11"/>
                </a:solidFill>
                <a:latin typeface="Calibri"/>
                <a:cs typeface="Calibri Light"/>
              </a:rPr>
              <a:t>1- </a:t>
            </a:r>
            <a:r>
              <a:rPr lang="pt-PT" sz="4400" u="sng" dirty="0" err="1">
                <a:solidFill>
                  <a:srgbClr val="870F11"/>
                </a:solidFill>
                <a:latin typeface="Calibri"/>
                <a:cs typeface="Calibri Light"/>
              </a:rPr>
              <a:t>Throwback</a:t>
            </a:r>
            <a:endParaRPr lang="pt-PT" sz="4400" u="sng" dirty="0">
              <a:solidFill>
                <a:srgbClr val="870F11"/>
              </a:solidFill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814286" y="1845581"/>
            <a:ext cx="679495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" sz="2000" dirty="0">
                <a:latin typeface="Consolas"/>
                <a:cs typeface="Calibri"/>
              </a:rPr>
              <a:t>What's </a:t>
            </a:r>
            <a:r>
              <a:rPr lang="en" sz="2000" dirty="0" err="1">
                <a:latin typeface="Consolas"/>
                <a:cs typeface="Calibri"/>
              </a:rPr>
              <a:t>Dorlux</a:t>
            </a:r>
            <a:r>
              <a:rPr lang="en" sz="2000" dirty="0">
                <a:latin typeface="Consolas"/>
                <a:cs typeface="Calibri"/>
              </a:rPr>
              <a:t>?</a:t>
            </a:r>
            <a:endParaRPr lang="pt-PT" sz="2000" dirty="0"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" sz="2000" dirty="0">
                <a:latin typeface="Consolas"/>
                <a:cs typeface="Calibri"/>
              </a:rPr>
              <a:t>Last checkpoint</a:t>
            </a: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8B438ED3-1A10-DB1D-9947-EC7FE3CC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5A3C27-DCC8-57C0-56FE-63387422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720F00-1E53-058C-7E4A-CE5F3C0BC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0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What's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 Light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 Light"/>
              </a:rPr>
              <a:t>Dorlux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 Light"/>
              </a:rPr>
              <a:t>?</a:t>
            </a:r>
            <a:endParaRPr lang="pt-PT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524001" y="1609724"/>
            <a:ext cx="90265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" sz="2000" dirty="0" err="1">
                <a:latin typeface="Consolas"/>
                <a:cs typeface="Calibri"/>
              </a:rPr>
              <a:t>Dorlux</a:t>
            </a:r>
            <a:r>
              <a:rPr lang="en" sz="2000" dirty="0">
                <a:latin typeface="Consolas"/>
                <a:cs typeface="Calibri"/>
              </a:rPr>
              <a:t> is a gift shop located in a small mall at Vila das </a:t>
            </a:r>
            <a:r>
              <a:rPr lang="en" sz="2000" dirty="0" err="1">
                <a:latin typeface="Consolas"/>
                <a:cs typeface="Calibri"/>
              </a:rPr>
              <a:t>Taipas</a:t>
            </a:r>
            <a:r>
              <a:rPr lang="en" sz="2000" dirty="0">
                <a:latin typeface="Consolas"/>
                <a:cs typeface="Calibri"/>
              </a:rPr>
              <a:t>, Guimarães. It was created in 1996 by Mrs. Dores as a way to start an independent business. </a:t>
            </a:r>
            <a:endParaRPr lang="en" dirty="0">
              <a:cs typeface="Calibri" panose="020F0502020204030204"/>
            </a:endParaRPr>
          </a:p>
          <a:p>
            <a:pPr algn="ctr"/>
            <a:endParaRPr lang="pt-PT" sz="2400" dirty="0">
              <a:latin typeface="Calibri" panose="020F0502020204030204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m texto, interior, cenário, feira&#10;&#10;Descrição gerada automaticamente">
            <a:extLst>
              <a:ext uri="{FF2B5EF4-FFF2-40B4-BE49-F238E27FC236}">
                <a16:creationId xmlns:a16="http://schemas.microsoft.com/office/drawing/2014/main" id="{A13C1001-8469-6510-362A-603F9154F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963037"/>
            <a:ext cx="4332408" cy="2673731"/>
          </a:xfrm>
          <a:prstGeom prst="rect">
            <a:avLst/>
          </a:prstGeom>
        </p:spPr>
      </p:pic>
      <p:pic>
        <p:nvPicPr>
          <p:cNvPr id="10" name="Imagem 9" descr="Uma imagem com loja, desorganizado, vários, venda&#10;&#10;Descrição gerada automaticamente">
            <a:extLst>
              <a:ext uri="{FF2B5EF4-FFF2-40B4-BE49-F238E27FC236}">
                <a16:creationId xmlns:a16="http://schemas.microsoft.com/office/drawing/2014/main" id="{7C54E4B9-2CCC-F70F-A031-BF3044739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963037"/>
            <a:ext cx="4454526" cy="2673731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364081D3-A57C-6E3B-EC1E-8F25EF41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B69432-8032-F3CF-844D-6D5A97863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E8BD5F-CDE4-4A47-CD63-7230842286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9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>
            <a:normAutofit/>
          </a:bodyPr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Last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Checkpoint – Conceptual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Model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E504BB-76C3-0177-A7B7-6BF7B6273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42" y="1476007"/>
            <a:ext cx="7160115" cy="4600996"/>
          </a:xfrm>
          <a:prstGeom prst="rect">
            <a:avLst/>
          </a:prstGeom>
        </p:spPr>
      </p:pic>
      <p:pic>
        <p:nvPicPr>
          <p:cNvPr id="8" name="Imagem 3">
            <a:extLst>
              <a:ext uri="{FF2B5EF4-FFF2-40B4-BE49-F238E27FC236}">
                <a16:creationId xmlns:a16="http://schemas.microsoft.com/office/drawing/2014/main" id="{38B84C96-2499-5797-B966-61C06F7A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DFB2FA-CCE6-4AFE-70BE-2230800D1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24884E-5A15-BE22-C335-7F4E51184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Today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- Conceptual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Model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45E165B7-9EA1-F9ED-6A4D-64BD51F9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15" y="1361596"/>
            <a:ext cx="6227413" cy="484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5F421C44-5F78-43E8-BFFB-78F6D2C1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64C6873-5B9D-C624-DC39-112CEA5B5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CEAB1F-B615-AEC2-E8C8-505B0309A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Last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Checkpoint –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Logic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Model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m texto, interior, captura de ecrã&#10;&#10;Descrição gerada automaticamente">
            <a:extLst>
              <a:ext uri="{FF2B5EF4-FFF2-40B4-BE49-F238E27FC236}">
                <a16:creationId xmlns:a16="http://schemas.microsoft.com/office/drawing/2014/main" id="{921CD3B2-60E0-CB08-E197-736F05B8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20" y="1420846"/>
            <a:ext cx="7576959" cy="4785106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AF24F0FF-9887-6DAF-048F-223C8A90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B5523EF-8D1E-5CA8-9B45-CE546A99F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F2D1B5-C702-C829-41B3-5ADCED6B3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6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pPr algn="l"/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Today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- Conceptual </a:t>
            </a:r>
            <a:r>
              <a:rPr lang="pt-PT" sz="4000" dirty="0" err="1">
                <a:solidFill>
                  <a:srgbClr val="870F11"/>
                </a:solidFill>
                <a:latin typeface="Calibri"/>
                <a:cs typeface="Calibri"/>
              </a:rPr>
              <a:t>Model</a:t>
            </a:r>
            <a:r>
              <a:rPr lang="pt-PT" sz="4000" dirty="0">
                <a:solidFill>
                  <a:srgbClr val="870F11"/>
                </a:solidFill>
                <a:latin typeface="Calibri"/>
                <a:cs typeface="Calibri"/>
              </a:rPr>
              <a:t> 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62CB177A-691B-6432-F727-B1A8DDE8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07" y="1423894"/>
            <a:ext cx="7694587" cy="479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0400B44F-07FB-41FD-E080-862A4827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5E07E6-5380-81C1-20E4-8078E9DF6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72869A4-72F2-6D18-30DB-62F5C751AF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5814" y="274973"/>
            <a:ext cx="9144000" cy="1155230"/>
          </a:xfrm>
        </p:spPr>
        <p:txBody>
          <a:bodyPr/>
          <a:lstStyle/>
          <a:p>
            <a:r>
              <a:rPr lang="pt-PT" sz="4400" dirty="0">
                <a:solidFill>
                  <a:srgbClr val="870F11"/>
                </a:solidFill>
                <a:latin typeface="Calibri"/>
                <a:cs typeface="Calibri Light"/>
              </a:rPr>
              <a:t>2- </a:t>
            </a:r>
            <a:r>
              <a:rPr lang="pt-PT" sz="4400" u="sng" dirty="0" err="1">
                <a:solidFill>
                  <a:srgbClr val="870F11"/>
                </a:solidFill>
                <a:latin typeface="Calibri"/>
                <a:cs typeface="Calibri Light"/>
              </a:rPr>
              <a:t>Requirements</a:t>
            </a:r>
            <a:endParaRPr lang="pt-PT" sz="4400" u="sng" dirty="0" err="1">
              <a:solidFill>
                <a:srgbClr val="870F11"/>
              </a:solidFill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4EAEAF-0321-6396-44CC-11C20FC0616C}"/>
              </a:ext>
            </a:extLst>
          </p:cNvPr>
          <p:cNvSpPr/>
          <p:nvPr/>
        </p:nvSpPr>
        <p:spPr>
          <a:xfrm>
            <a:off x="0" y="6233750"/>
            <a:ext cx="12192000" cy="624250"/>
          </a:xfrm>
          <a:prstGeom prst="rect">
            <a:avLst/>
          </a:prstGeom>
          <a:solidFill>
            <a:srgbClr val="870F11"/>
          </a:solidFill>
          <a:ln>
            <a:solidFill>
              <a:srgbClr val="870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4B13-55E2-BB27-A875-AA8E75588685}"/>
              </a:ext>
            </a:extLst>
          </p:cNvPr>
          <p:cNvSpPr txBox="1"/>
          <p:nvPr/>
        </p:nvSpPr>
        <p:spPr>
          <a:xfrm>
            <a:off x="1814286" y="1845581"/>
            <a:ext cx="6794953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2000" dirty="0" err="1">
                <a:latin typeface="Consolas"/>
                <a:cs typeface="Calibri"/>
              </a:rPr>
              <a:t>Type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of</a:t>
            </a:r>
            <a:r>
              <a:rPr lang="pt-PT" sz="2000" dirty="0">
                <a:latin typeface="Consolas"/>
                <a:cs typeface="Calibri"/>
              </a:rPr>
              <a:t> </a:t>
            </a:r>
            <a:r>
              <a:rPr lang="pt-PT" sz="2000" dirty="0" err="1">
                <a:latin typeface="Consolas"/>
                <a:cs typeface="Calibri"/>
              </a:rPr>
              <a:t>requirements</a:t>
            </a:r>
            <a:r>
              <a:rPr lang="pt-PT" sz="2000" dirty="0">
                <a:latin typeface="Consolas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" sz="2000" dirty="0">
                <a:latin typeface="Consolas"/>
                <a:cs typeface="Calibri"/>
              </a:rPr>
              <a:t>Description</a:t>
            </a:r>
            <a:endParaRPr lang="pt-PT" sz="2000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" sz="2000" dirty="0">
                <a:solidFill>
                  <a:srgbClr val="000000"/>
                </a:solidFill>
                <a:latin typeface="Consolas"/>
                <a:cs typeface="Calibri" panose="020F0502020204030204"/>
              </a:rPr>
              <a:t>Control</a:t>
            </a:r>
          </a:p>
          <a:p>
            <a:pPr marL="800100" lvl="1" indent="-342900">
              <a:buFont typeface="Arial"/>
              <a:buChar char="•"/>
            </a:pPr>
            <a:r>
              <a:rPr lang="en" sz="2000" dirty="0">
                <a:solidFill>
                  <a:srgbClr val="000000"/>
                </a:solidFill>
                <a:latin typeface="Consolas"/>
                <a:cs typeface="Calibri" panose="020F0502020204030204"/>
              </a:rPr>
              <a:t>Manipulation</a:t>
            </a:r>
          </a:p>
          <a:p>
            <a:pPr marL="800100" lvl="1" indent="-342900">
              <a:buFont typeface="Arial"/>
              <a:buChar char="•"/>
            </a:pPr>
            <a:endParaRPr lang="en" sz="2000" dirty="0">
              <a:latin typeface="Consolas"/>
              <a:cs typeface="Calibri"/>
            </a:endParaRPr>
          </a:p>
          <a:p>
            <a:endParaRPr lang="en" sz="2000" dirty="0">
              <a:latin typeface="Consolas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" sz="2000" dirty="0">
              <a:latin typeface="Consolas"/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  <a:p>
            <a:pPr algn="ctr"/>
            <a:endParaRPr lang="pt-PT" sz="2400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093C050-F78D-F350-7DF4-314FC5AE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6123B-AFC5-5242-75C5-67B35E694C4F}"/>
              </a:ext>
            </a:extLst>
          </p:cNvPr>
          <p:cNvSpPr txBox="1"/>
          <p:nvPr/>
        </p:nvSpPr>
        <p:spPr>
          <a:xfrm>
            <a:off x="7362824" y="6362699"/>
            <a:ext cx="5124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cs typeface="Calibri"/>
              </a:rPr>
              <a:t>Bases de Dados –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Dorlux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   |  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Presentation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- </a:t>
            </a:r>
            <a:r>
              <a:rPr lang="pt-PT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PT" sz="1600" dirty="0">
                <a:solidFill>
                  <a:schemeClr val="bg1"/>
                </a:solidFill>
                <a:cs typeface="Calibri"/>
              </a:rPr>
              <a:t> 11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BEAAD21E-4D0B-09F0-9B5D-F6EBCF4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" y="6261325"/>
            <a:ext cx="1239158" cy="7112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B6B8B8-3E55-0A62-BD77-F6FA74B65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" t="756" r="7621" b="78089"/>
          <a:stretch/>
        </p:blipFill>
        <p:spPr>
          <a:xfrm>
            <a:off x="15133" y="6221604"/>
            <a:ext cx="1185753" cy="624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9219AD-481B-A2EA-76D6-9722A608B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0" t="56877" r="7185" b="21962"/>
          <a:stretch/>
        </p:blipFill>
        <p:spPr>
          <a:xfrm>
            <a:off x="1202854" y="6221412"/>
            <a:ext cx="593034" cy="6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1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0F99B1A9D38C4D82DDAEDA3598BCDA" ma:contentTypeVersion="4" ma:contentTypeDescription="Criar um novo documento." ma:contentTypeScope="" ma:versionID="bcabf9fb0f565926b5d1ae1ba80e7003">
  <xsd:schema xmlns:xsd="http://www.w3.org/2001/XMLSchema" xmlns:xs="http://www.w3.org/2001/XMLSchema" xmlns:p="http://schemas.microsoft.com/office/2006/metadata/properties" xmlns:ns3="61ffdd43-71ea-4afc-bb01-7baa052ac94c" targetNamespace="http://schemas.microsoft.com/office/2006/metadata/properties" ma:root="true" ma:fieldsID="e9255b4cc8d60997d911398195b2c0fa" ns3:_="">
    <xsd:import namespace="61ffdd43-71ea-4afc-bb01-7baa052ac9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ffdd43-71ea-4afc-bb01-7baa052ac9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15201F-F8A8-4EDF-949D-401E44F88A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7326BF-A4AE-4FD2-8F1F-81E4DEB2D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ffdd43-71ea-4afc-bb01-7baa052ac9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E60C97-375D-4CB7-9E8A-39B4321C938B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61ffdd43-71ea-4afc-bb01-7baa052ac94c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1275</Words>
  <Application>Microsoft Office PowerPoint</Application>
  <PresentationFormat>Ecrã Panorâmico</PresentationFormat>
  <Paragraphs>229</Paragraphs>
  <Slides>23</Slides>
  <Notes>0</Notes>
  <HiddenSlides>23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Tema do Office</vt:lpstr>
      <vt:lpstr>Bases de Dados - Dorlux</vt:lpstr>
      <vt:lpstr>Presentation Structure</vt:lpstr>
      <vt:lpstr>1- Throwback</vt:lpstr>
      <vt:lpstr>What's Dorlux?</vt:lpstr>
      <vt:lpstr>Last Checkpoint – Conceptual Model</vt:lpstr>
      <vt:lpstr>Today - Conceptual Model </vt:lpstr>
      <vt:lpstr>Last Checkpoint – Logic Model</vt:lpstr>
      <vt:lpstr>Today - Conceptual Model </vt:lpstr>
      <vt:lpstr>2- Requirements</vt:lpstr>
      <vt:lpstr>Descripton requirements</vt:lpstr>
      <vt:lpstr>Exploration requirements</vt:lpstr>
      <vt:lpstr>Control requirements</vt:lpstr>
      <vt:lpstr>3 - Pyshical Implementation</vt:lpstr>
      <vt:lpstr>Creating Tables</vt:lpstr>
      <vt:lpstr>Population</vt:lpstr>
      <vt:lpstr>Database size and growth tax</vt:lpstr>
      <vt:lpstr>Database size and growth tax</vt:lpstr>
      <vt:lpstr>Queries</vt:lpstr>
      <vt:lpstr>Queries</vt:lpstr>
      <vt:lpstr>Security and Recovery plan</vt:lpstr>
      <vt:lpstr>Conclusion</vt:lpstr>
      <vt:lpstr>THANK YOU!</vt:lpstr>
      <vt:lpstr>Bases de Dados - Dorlux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Simão Quintela</dc:creator>
  <cp:lastModifiedBy>Miguel Ângelo Alves de Freitas</cp:lastModifiedBy>
  <cp:revision>550</cp:revision>
  <dcterms:created xsi:type="dcterms:W3CDTF">2022-11-19T12:42:00Z</dcterms:created>
  <dcterms:modified xsi:type="dcterms:W3CDTF">2023-01-16T22:13:45Z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0x010100C80F99B1A9D38C4D82DDAEDA3598BCDA</vt:lpwstr>
  </property>
</Properties>
</file>